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33"/>
  </p:handoutMasterIdLst>
  <p:sldIdLst>
    <p:sldId id="256" r:id="rId3"/>
    <p:sldId id="310" r:id="rId4"/>
    <p:sldId id="283" r:id="rId5"/>
    <p:sldId id="284" r:id="rId6"/>
    <p:sldId id="285" r:id="rId7"/>
    <p:sldId id="286" r:id="rId8"/>
    <p:sldId id="287" r:id="rId9"/>
    <p:sldId id="288" r:id="rId10"/>
    <p:sldId id="290" r:id="rId11"/>
    <p:sldId id="291" r:id="rId12"/>
    <p:sldId id="292" r:id="rId13"/>
    <p:sldId id="293" r:id="rId14"/>
    <p:sldId id="257" r:id="rId15"/>
    <p:sldId id="258" r:id="rId16"/>
    <p:sldId id="259" r:id="rId17"/>
    <p:sldId id="260" r:id="rId19"/>
    <p:sldId id="274" r:id="rId20"/>
    <p:sldId id="261" r:id="rId21"/>
    <p:sldId id="262" r:id="rId22"/>
    <p:sldId id="265" r:id="rId23"/>
    <p:sldId id="295" r:id="rId24"/>
    <p:sldId id="308" r:id="rId25"/>
    <p:sldId id="344" r:id="rId26"/>
    <p:sldId id="345" r:id="rId27"/>
    <p:sldId id="346" r:id="rId28"/>
    <p:sldId id="347" r:id="rId29"/>
    <p:sldId id="348" r:id="rId30"/>
    <p:sldId id="350" r:id="rId31"/>
    <p:sldId id="296" r:id="rId32"/>
  </p:sldIdLst>
  <p:sldSz cx="9144000" cy="6858000" type="screen4x3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3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A04A7-6C19-4B74-89D1-70B1D079F4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3E03B-AD5D-43C8-9372-D4B14602DE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E03B-AD5D-43C8-9372-D4B14602DE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E03B-AD5D-43C8-9372-D4B14602DE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4F3-B80F-4845-B844-BBFB7D0BCD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1AA-0583-4C39-A7D9-245D8C2C24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4F3-B80F-4845-B844-BBFB7D0BCD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1AA-0583-4C39-A7D9-245D8C2C24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4F3-B80F-4845-B844-BBFB7D0BCD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1AA-0583-4C39-A7D9-245D8C2C24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4F3-B80F-4845-B844-BBFB7D0BCD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1AA-0583-4C39-A7D9-245D8C2C24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4F3-B80F-4845-B844-BBFB7D0BCD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1AA-0583-4C39-A7D9-245D8C2C24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4F3-B80F-4845-B844-BBFB7D0BCD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1AA-0583-4C39-A7D9-245D8C2C24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4F3-B80F-4845-B844-BBFB7D0BCD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1AA-0583-4C39-A7D9-245D8C2C24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4F3-B80F-4845-B844-BBFB7D0BCD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1AA-0583-4C39-A7D9-245D8C2C24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4F3-B80F-4845-B844-BBFB7D0BCD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1AA-0583-4C39-A7D9-245D8C2C24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4F3-B80F-4845-B844-BBFB7D0BCD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1AA-0583-4C39-A7D9-245D8C2C24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4F3-B80F-4845-B844-BBFB7D0BCD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E1AA-0583-4C39-A7D9-245D8C2C24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D94F3-B80F-4845-B844-BBFB7D0BCD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2E1AA-0583-4C39-A7D9-245D8C2C24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mailto:caibb4@163.com" TargetMode="Externa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052088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342900"/>
            <a:ext cx="10058400" cy="7543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016223"/>
          </a:xfrm>
        </p:spPr>
        <p:txBody>
          <a:bodyPr>
            <a:normAutofit/>
          </a:bodyPr>
          <a:lstStyle/>
          <a:p>
            <a:r>
              <a:rPr lang="zh-CN" altLang="en-US" b="1" dirty="0"/>
              <a:t>图书馆文献资源服务说明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405" y="2203450"/>
            <a:ext cx="7632700" cy="2954020"/>
          </a:xfrm>
        </p:spPr>
        <p:txBody>
          <a:bodyPr>
            <a:normAutofit lnSpcReduction="10000"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solidFill>
                  <a:schemeClr val="tx1"/>
                </a:solidFill>
              </a:rPr>
              <a:t>我校图书馆当前文献资源分类：</a:t>
            </a:r>
            <a:endParaRPr lang="zh-CN" altLang="en-US" b="1" dirty="0">
              <a:solidFill>
                <a:schemeClr val="tx1"/>
              </a:solidFill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b="1" dirty="0">
                <a:solidFill>
                  <a:schemeClr val="tx1"/>
                </a:solidFill>
              </a:rPr>
              <a:t>1.</a:t>
            </a:r>
            <a:r>
              <a:rPr lang="zh-CN" altLang="en-US" b="1" dirty="0">
                <a:solidFill>
                  <a:schemeClr val="tx1"/>
                </a:solidFill>
              </a:rPr>
              <a:t>电子资源（数据库和电子图书）</a:t>
            </a:r>
            <a:endParaRPr lang="zh-CN" altLang="en-US" b="1" dirty="0">
              <a:solidFill>
                <a:schemeClr val="tx1"/>
              </a:solidFill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b="1" dirty="0">
                <a:solidFill>
                  <a:schemeClr val="tx1"/>
                </a:solidFill>
              </a:rPr>
              <a:t>2.</a:t>
            </a:r>
            <a:r>
              <a:rPr lang="zh-CN" altLang="en-US" b="1" dirty="0">
                <a:solidFill>
                  <a:schemeClr val="tx1"/>
                </a:solidFill>
              </a:rPr>
              <a:t>报刊资源（报纸和期刊）</a:t>
            </a:r>
            <a:endParaRPr lang="zh-CN" altLang="en-US" b="1" dirty="0">
              <a:solidFill>
                <a:schemeClr val="tx1"/>
              </a:solidFill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b="1" dirty="0">
                <a:solidFill>
                  <a:schemeClr val="tx1"/>
                </a:solidFill>
              </a:rPr>
              <a:t>3.</a:t>
            </a:r>
            <a:r>
              <a:rPr lang="zh-CN" altLang="en-US" b="1" dirty="0">
                <a:solidFill>
                  <a:schemeClr val="tx1"/>
                </a:solidFill>
              </a:rPr>
              <a:t>纸质图书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560388"/>
            <a:ext cx="8229600" cy="1143000"/>
          </a:xfrm>
        </p:spPr>
        <p:txBody>
          <a:bodyPr>
            <a:normAutofit fontScale="90000"/>
          </a:bodyPr>
          <a:p>
            <a:r>
              <a:rPr lang="zh-CN" altLang="en-US" b="1" dirty="0">
                <a:sym typeface="+mn-ea"/>
              </a:rPr>
              <a:t>图书馆文献资源服务说明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报刊服务介绍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征订时间：</a:t>
            </a:r>
            <a:endParaRPr lang="zh-CN" altLang="en-US" sz="2400">
              <a:solidFill>
                <a:schemeClr val="tx1"/>
              </a:solidFill>
              <a:uFillTx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>
                <a:solidFill>
                  <a:schemeClr val="tx1"/>
                </a:solidFill>
                <a:uFillTx/>
              </a:rPr>
              <a:t>1.</a:t>
            </a:r>
            <a:r>
              <a:rPr lang="zh-CN" altLang="en-US" sz="2400">
                <a:solidFill>
                  <a:schemeClr val="tx1"/>
                </a:solidFill>
                <a:uFillTx/>
              </a:rPr>
              <a:t>每年10月-11月中旬为下年度报刊的征订时间。</a:t>
            </a:r>
            <a:endParaRPr lang="zh-CN" altLang="en-US" sz="2400">
              <a:solidFill>
                <a:schemeClr val="tx1"/>
              </a:solidFill>
              <a:uFillTx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>
                <a:solidFill>
                  <a:schemeClr val="tx1"/>
                </a:solidFill>
                <a:uFillTx/>
              </a:rPr>
              <a:t>2.</a:t>
            </a:r>
            <a:r>
              <a:rPr lang="zh-CN" altLang="en-US" sz="2400">
                <a:solidFill>
                  <a:schemeClr val="tx1"/>
                </a:solidFill>
                <a:uFillTx/>
              </a:rPr>
              <a:t>征订前在图书馆网站主页推荐购买栏目中发布报刊目录征求意见，为最大限度地满足师生教学、科研、学习及生活兴趣需求，希望广大读者积极参与图书馆报刊订阅征求意见调查。</a:t>
            </a:r>
            <a:endParaRPr lang="zh-CN" altLang="en-US" sz="2400">
              <a:solidFill>
                <a:schemeClr val="tx1"/>
              </a:solidFill>
              <a:uFillTx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endParaRPr lang="zh-CN" altLang="en-US" sz="2400">
              <a:solidFill>
                <a:schemeClr val="tx1"/>
              </a:solidFill>
              <a:uFillTx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59753"/>
            <a:ext cx="8229600" cy="1143000"/>
          </a:xfrm>
        </p:spPr>
        <p:txBody>
          <a:bodyPr>
            <a:normAutofit fontScale="90000"/>
          </a:bodyPr>
          <a:p>
            <a:r>
              <a:rPr lang="zh-CN" altLang="en-US" b="1" dirty="0">
                <a:sym typeface="+mn-ea"/>
              </a:rPr>
              <a:t>图书馆文献资源服务说明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+mn-ea"/>
              </a:rPr>
              <a:t>推荐范围</a:t>
            </a:r>
            <a:endParaRPr lang="zh-CN" altLang="en-US" sz="2800">
              <a:solidFill>
                <a:schemeClr val="tx1"/>
              </a:solidFill>
              <a:uFillTx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solidFill>
                  <a:schemeClr val="tx1"/>
                </a:solidFill>
                <a:uFillTx/>
                <a:sym typeface="+mn-ea"/>
              </a:rPr>
              <a:t>1、对教学科研工作有较高参考价值的报刊，具有学术性、研究性、参考性，侧重于学院重点建设学科、特色专业、新增专业；</a:t>
            </a:r>
            <a:endParaRPr lang="zh-CN" altLang="en-US" sz="2800">
              <a:solidFill>
                <a:schemeClr val="tx1"/>
              </a:solidFill>
              <a:uFillTx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solidFill>
                  <a:schemeClr val="tx1"/>
                </a:solidFill>
                <a:uFillTx/>
                <a:sym typeface="+mn-ea"/>
              </a:rPr>
              <a:t>2、人文及自科领域较有影响力的综合普及类报刊。</a:t>
            </a:r>
            <a:endParaRPr lang="zh-CN" altLang="en-US" sz="2800">
              <a:solidFill>
                <a:schemeClr val="tx1"/>
              </a:solidFill>
              <a:uFillTx/>
            </a:endParaRPr>
          </a:p>
          <a:p>
            <a:endParaRPr lang="zh-CN" altLang="en-US" sz="280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7368"/>
            <a:ext cx="8229600" cy="1143000"/>
          </a:xfrm>
        </p:spPr>
        <p:txBody>
          <a:bodyPr>
            <a:normAutofit fontScale="90000"/>
          </a:bodyPr>
          <a:p>
            <a:r>
              <a:rPr lang="zh-CN" altLang="en-US" b="1" dirty="0">
                <a:sym typeface="+mn-ea"/>
              </a:rPr>
              <a:t>图书馆文献资源服务说明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推荐时间及方式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每年10月份前，通过以下四种方式推荐：</a:t>
            </a:r>
            <a:endParaRPr lang="zh-CN" altLang="en-US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1、直接到图书馆六楼南面现刊阅览室填报；</a:t>
            </a:r>
            <a:endParaRPr lang="zh-CN" altLang="en-US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2、在图书馆二楼大厅《读者文献需求统计表》中填报；</a:t>
            </a:r>
            <a:endParaRPr lang="zh-CN" altLang="en-US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3、致电告知阅览部订购人员，联系电话：65502180；    </a:t>
            </a:r>
            <a:endParaRPr lang="zh-CN" altLang="en-US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4、发送邮件至</a:t>
            </a:r>
            <a:r>
              <a:rPr lang="zh-CN" altLang="en-US">
                <a:solidFill>
                  <a:srgbClr val="FF0000"/>
                </a:solidFill>
              </a:rPr>
              <a:t>14719881@qq.com。</a:t>
            </a:r>
            <a:endParaRPr lang="zh-CN" altLang="en-US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对于读者的意见或推荐的报刊，我们在订购中将认真对待，积极采纳。 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56945"/>
          </a:xfrm>
        </p:spPr>
        <p:txBody>
          <a:bodyPr>
            <a:normAutofit/>
          </a:bodyPr>
          <a:lstStyle/>
          <a:p>
            <a:r>
              <a:rPr lang="zh-CN" altLang="en-US" b="1" dirty="0"/>
              <a:t>图书馆文献资源服务说明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4485" y="1231900"/>
            <a:ext cx="8229600" cy="1344295"/>
          </a:xfrm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图书荐购介绍：</a:t>
            </a:r>
            <a:endParaRPr lang="en-US" sz="2400" dirty="0"/>
          </a:p>
          <a:p>
            <a:pPr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/>
              <a:t>1.</a:t>
            </a:r>
            <a:r>
              <a:rPr lang="zh-CN" altLang="en-US" sz="2400" dirty="0"/>
              <a:t>每年组织师生代表参加春秋两届图书</a:t>
            </a:r>
            <a:r>
              <a:rPr lang="zh-CN" altLang="en-US" sz="2400" dirty="0" smtClean="0"/>
              <a:t>订货会</a:t>
            </a:r>
            <a:endParaRPr lang="en-US" altLang="zh-CN" sz="24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400" dirty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  <a:p>
            <a:pPr>
              <a:buNone/>
            </a:pPr>
            <a:endParaRPr lang="en-US" altLang="zh-CN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510" y="2707005"/>
            <a:ext cx="349631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445" y="2707005"/>
            <a:ext cx="4518025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ym typeface="+mn-ea"/>
              </a:rPr>
              <a:t>图书馆文献资源服务说明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15212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zh-CN" altLang="en-US" sz="2400" dirty="0" smtClean="0"/>
              <a:t>  </a:t>
            </a:r>
            <a:r>
              <a:rPr lang="en-US" sz="2000" dirty="0" smtClean="0"/>
              <a:t>2.</a:t>
            </a:r>
            <a:r>
              <a:rPr lang="zh-CN" altLang="en-US" sz="2000" dirty="0" smtClean="0"/>
              <a:t>开展“你选书我买单，图书荐购活动”组织新书样本进馆展示供读者选择，今年的荐购活动定于</a:t>
            </a:r>
            <a:r>
              <a:rPr lang="en-US" altLang="zh-CN" sz="2000" dirty="0" smtClean="0">
                <a:solidFill>
                  <a:srgbClr val="FF0000"/>
                </a:solidFill>
              </a:rPr>
              <a:t>4</a:t>
            </a:r>
            <a:r>
              <a:rPr lang="zh-CN" altLang="en-US" sz="2000" dirty="0" smtClean="0">
                <a:solidFill>
                  <a:srgbClr val="FF0000"/>
                </a:solidFill>
              </a:rPr>
              <a:t>月</a:t>
            </a:r>
            <a:r>
              <a:rPr lang="en-US" altLang="zh-CN" sz="2000" dirty="0" smtClean="0">
                <a:solidFill>
                  <a:srgbClr val="FF0000"/>
                </a:solidFill>
              </a:rPr>
              <a:t>18</a:t>
            </a:r>
            <a:r>
              <a:rPr lang="zh-CN" altLang="en-US" sz="2000" dirty="0" smtClean="0">
                <a:solidFill>
                  <a:srgbClr val="FF0000"/>
                </a:solidFill>
              </a:rPr>
              <a:t>日</a:t>
            </a:r>
            <a:r>
              <a:rPr lang="zh-CN" altLang="en-US" sz="2000" dirty="0" smtClean="0"/>
              <a:t>，</a:t>
            </a:r>
            <a:r>
              <a:rPr lang="zh-CN" altLang="en-US" sz="2000" dirty="0" smtClean="0">
                <a:solidFill>
                  <a:srgbClr val="FF0000"/>
                </a:solidFill>
              </a:rPr>
              <a:t>地点：图书馆二楼大厅</a:t>
            </a:r>
            <a:r>
              <a:rPr lang="zh-CN" altLang="en-US" sz="2000" dirty="0" smtClean="0"/>
              <a:t>；</a:t>
            </a:r>
            <a:endParaRPr lang="zh-CN" altLang="en-US" sz="2000" dirty="0" smtClean="0"/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pic>
        <p:nvPicPr>
          <p:cNvPr id="4" name="图片 3" descr="6366035101908637509694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4104456" cy="3528392"/>
          </a:xfrm>
          <a:prstGeom prst="rect">
            <a:avLst/>
          </a:prstGeom>
        </p:spPr>
      </p:pic>
      <p:pic>
        <p:nvPicPr>
          <p:cNvPr id="5" name="图片 4" descr="6366035103072700005672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80928"/>
            <a:ext cx="439248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ym typeface="+mn-ea"/>
              </a:rPr>
              <a:t>图书馆文献资源服务说明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01141"/>
            <a:ext cx="8229600" cy="11087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3.</a:t>
            </a:r>
            <a:r>
              <a:rPr lang="zh-CN" altLang="en-US" sz="2400" b="1" dirty="0" smtClean="0"/>
              <a:t>图书馆二楼大厅设有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读者文献需求统计表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，方便进馆读者填写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endParaRPr lang="zh-CN" altLang="en-US" sz="24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7" name="图片 6" descr="7-推荐表2wps图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060" y="2609850"/>
            <a:ext cx="6511925" cy="3896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ym typeface="+mn-ea"/>
              </a:rPr>
              <a:t>图书馆文献资源服务说明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4.</a:t>
            </a:r>
            <a:r>
              <a:rPr lang="zh-CN" altLang="en-US" sz="2600" b="1" dirty="0" smtClean="0"/>
              <a:t>图书馆网站提供有电子版图书书目</a:t>
            </a:r>
            <a:r>
              <a:rPr lang="zh-CN" altLang="en-US" sz="2600" dirty="0" smtClean="0"/>
              <a:t>：由图书馆网站主页右下方“推荐购买”进入，</a:t>
            </a:r>
            <a:r>
              <a:rPr lang="zh-CN" altLang="en-US" sz="2600" b="1" dirty="0" smtClean="0"/>
              <a:t>方法是：先把书目下载下来，把选择的图书书名刷红即可，没有选择的书不用变动，文件名在原名基础上添加推荐者名称，然后将选好的书目文件发至采编部</a:t>
            </a:r>
            <a:r>
              <a:rPr lang="zh-CN" altLang="en-US" sz="2600" b="1" dirty="0" smtClean="0"/>
              <a:t>邮箱</a:t>
            </a:r>
            <a:r>
              <a:rPr lang="zh-CN" altLang="en-US" sz="2600" b="1" dirty="0" smtClean="0"/>
              <a:t>：</a:t>
            </a:r>
            <a:r>
              <a:rPr lang="en-US" altLang="zh-CN" sz="2800" dirty="0" smtClean="0">
                <a:hlinkClick r:id="rId2"/>
              </a:rPr>
              <a:t>caibb4@163.com</a:t>
            </a:r>
            <a:r>
              <a:rPr lang="en-US" altLang="zh-CN" sz="2800" dirty="0" smtClean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endParaRPr lang="zh-CN" altLang="en-US" sz="26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ym typeface="+mn-ea"/>
              </a:rPr>
              <a:t>图书馆文献资源服务说明</a:t>
            </a:r>
            <a:endParaRPr lang="zh-CN" altLang="en-US"/>
          </a:p>
        </p:txBody>
      </p:sp>
      <p:pic>
        <p:nvPicPr>
          <p:cNvPr id="4" name="图片 3" descr="截图201904090928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" y="1935480"/>
            <a:ext cx="4311015" cy="3977640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15485" y="1936115"/>
            <a:ext cx="4017645" cy="39776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ym typeface="+mn-ea"/>
              </a:rPr>
              <a:t>图书馆文献资源服务说明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）我馆采用的智能采访软件实时提供全国出版社新书书目，供师生选划，具体操作方法见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图书馆智能采访系统操作说明</a:t>
            </a:r>
            <a:r>
              <a:rPr lang="en-US" altLang="zh-CN" sz="2400" dirty="0" smtClean="0"/>
              <a:t>》</a:t>
            </a:r>
            <a:endParaRPr lang="zh-CN" altLang="en-US" sz="24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dirty="0" smtClean="0"/>
              <a:t>http://www.zhinengcaifang.cn/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ym typeface="+mn-ea"/>
              </a:rPr>
              <a:t>图书馆文献资源服务说明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）如另有推荐书目请发至采编部邮箱，需制作为</a:t>
            </a:r>
            <a:r>
              <a:rPr lang="en-US" altLang="zh-CN" sz="2400" dirty="0" smtClean="0"/>
              <a:t>Excel</a:t>
            </a:r>
            <a:r>
              <a:rPr lang="zh-CN" altLang="en-US" sz="2400" dirty="0" smtClean="0"/>
              <a:t>表格文件， 包含有书名、作者、出版社、</a:t>
            </a:r>
            <a:r>
              <a:rPr lang="en-US" altLang="zh-CN" sz="2400" dirty="0" smtClean="0"/>
              <a:t>ISBN</a:t>
            </a:r>
            <a:r>
              <a:rPr lang="zh-CN" altLang="en-US" sz="2400" dirty="0" smtClean="0"/>
              <a:t>国际标准书号、出版时间、定价这几项书目信息，如是纸质书目可直接交到采编部。</a:t>
            </a:r>
            <a:endParaRPr lang="zh-CN" altLang="en-US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ym typeface="+mn-ea"/>
              </a:rPr>
              <a:t>采编部地址：图书馆一楼东北角   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ym typeface="+mn-ea"/>
              </a:rPr>
              <a:t> 电话：</a:t>
            </a:r>
            <a:r>
              <a:rPr lang="en-US" altLang="zh-CN" sz="2400" dirty="0" smtClean="0">
                <a:sym typeface="+mn-ea"/>
              </a:rPr>
              <a:t>65501587</a:t>
            </a:r>
            <a:endParaRPr lang="zh-CN" altLang="en-US" sz="2400" dirty="0" smtClean="0"/>
          </a:p>
          <a:p>
            <a:pPr>
              <a:lnSpc>
                <a:spcPct val="150000"/>
              </a:lnSpc>
            </a:pPr>
            <a:endParaRPr lang="zh-CN" altLang="en-US" sz="2400" dirty="0"/>
          </a:p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>
              <a:lnSpc>
                <a:spcPct val="150000"/>
              </a:lnSpc>
            </a:pP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ym typeface="+mn-ea"/>
              </a:rPr>
              <a:t>图书馆文献资源服务说明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电子资源：</a:t>
            </a:r>
            <a:endParaRPr lang="zh-CN" altLang="en-US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一</a:t>
            </a:r>
            <a:r>
              <a:rPr lang="en-US" altLang="zh-CN"/>
              <a:t>.</a:t>
            </a:r>
            <a:r>
              <a:rPr lang="zh-CN" altLang="en-US"/>
              <a:t>内容</a:t>
            </a:r>
            <a:endParaRPr lang="zh-CN" altLang="en-US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二</a:t>
            </a:r>
            <a:r>
              <a:rPr lang="en-US" altLang="zh-CN"/>
              <a:t>.</a:t>
            </a:r>
            <a:r>
              <a:rPr lang="zh-CN" altLang="en-US"/>
              <a:t>使用方法</a:t>
            </a:r>
            <a:endParaRPr lang="zh-CN" altLang="en-US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三</a:t>
            </a:r>
            <a:r>
              <a:rPr lang="en-US" altLang="zh-CN"/>
              <a:t>.在移动终端（手机、平板等设备）可下载使用的资源（在手机应用商店里搜）</a:t>
            </a:r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>
                <a:solidFill>
                  <a:schemeClr val="tx1"/>
                </a:solidFill>
                <a:uFillTx/>
              </a:rPr>
              <a:t>另推荐书目格式</a:t>
            </a:r>
            <a:endParaRPr lang="zh-CN" altLang="en-US" sz="3600" b="1" dirty="0">
              <a:solidFill>
                <a:schemeClr val="tx1"/>
              </a:solidFill>
              <a:uFillTx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0200"/>
            <a:ext cx="7992887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b="1" dirty="0">
                <a:sym typeface="+mn-ea"/>
              </a:rPr>
              <a:t>图书馆文献资源服务说明</a:t>
            </a:r>
            <a:br>
              <a:rPr lang="zh-CN" altLang="en-US" dirty="0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72845"/>
            <a:ext cx="8229600" cy="4953635"/>
          </a:xfrm>
        </p:spPr>
        <p:txBody>
          <a:bodyPr>
            <a:normAutofit fontScale="70000"/>
          </a:bodyPr>
          <a:p>
            <a:pPr indent="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图书馆其他服务与活动：</a:t>
            </a:r>
            <a:endParaRPr lang="zh-CN" altLang="en-US" b="1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图书宣传：</a:t>
            </a:r>
            <a:r>
              <a:rPr lang="en-US" altLang="zh-CN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《</a:t>
            </a:r>
            <a:r>
              <a:rPr lang="zh-CN" altLang="en-US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图书馆通讯</a:t>
            </a:r>
            <a:r>
              <a:rPr lang="en-US" altLang="zh-CN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》《</a:t>
            </a:r>
            <a:r>
              <a:rPr lang="zh-CN" altLang="en-US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新书通报</a:t>
            </a:r>
            <a:r>
              <a:rPr lang="en-US" altLang="zh-CN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》《</a:t>
            </a:r>
            <a:r>
              <a:rPr lang="zh-CN" altLang="en-US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图书导读</a:t>
            </a:r>
            <a:r>
              <a:rPr lang="en-US" altLang="zh-CN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》</a:t>
            </a:r>
            <a:r>
              <a:rPr lang="zh-CN" altLang="en-US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；</a:t>
            </a:r>
            <a:endParaRPr lang="zh-CN" altLang="en-US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阅读活动：世界图书日、读书标兵、书评评比等；</a:t>
            </a:r>
            <a:endParaRPr lang="zh-CN" altLang="en-US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文化建设：书画等艺术展览、 视听中心影视播放等。</a:t>
            </a:r>
            <a:endParaRPr lang="zh-CN" altLang="en-US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n>
                  <a:noFill/>
                </a:ln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读者辅导：新生入馆教育、数据库使用知识培训（每周四下午西电子阅览室）。</a:t>
            </a:r>
            <a:endParaRPr lang="zh-CN" altLang="en-US" dirty="0">
              <a:ln>
                <a:noFill/>
              </a:ln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ln>
                  <a:noFill/>
                </a:ln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   机构：图书馆工作委员会、读者俱乐部。</a:t>
            </a:r>
            <a:endParaRPr lang="zh-CN" altLang="en-US" dirty="0">
              <a:ln>
                <a:noFill/>
              </a:ln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n>
                  <a:noFill/>
                </a:ln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图书馆办公室： </a:t>
            </a:r>
            <a:r>
              <a:rPr lang="en-US" altLang="zh-CN">
                <a:ln>
                  <a:noFill/>
                </a:ln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E-mail:zzsytsg@126.com</a:t>
            </a:r>
            <a:endParaRPr lang="zh-CN" altLang="en-US" dirty="0">
              <a:ln>
                <a:noFill/>
              </a:ln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>
                <a:ln>
                  <a:noFill/>
                </a:ln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Tel :65502387</a:t>
            </a:r>
            <a:endParaRPr lang="en-US" altLang="zh-CN">
              <a:ln>
                <a:noFill/>
              </a:ln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US" altLang="zh-CN">
              <a:ln>
                <a:noFill/>
              </a:ln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ym typeface="+mn-ea"/>
              </a:rPr>
              <a:t>图书馆文献资源服务说明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565" y="1600200"/>
            <a:ext cx="8229600" cy="47237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51230"/>
            <a:ext cx="8229600" cy="1011555"/>
          </a:xfrm>
        </p:spPr>
        <p:txBody>
          <a:bodyPr>
            <a:normAutofit fontScale="90000"/>
          </a:bodyPr>
          <a:p>
            <a:r>
              <a:rPr lang="zh-CN" altLang="en-US" b="1" dirty="0">
                <a:sym typeface="+mn-ea"/>
              </a:rPr>
              <a:t>图书馆文献资源服务说明</a:t>
            </a:r>
            <a:br>
              <a:rPr lang="zh-CN" altLang="en-US"/>
            </a:br>
            <a:br>
              <a:rPr lang="zh-CN" altLang="en-US" dirty="0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0185"/>
            <a:ext cx="8229600" cy="4646295"/>
          </a:xfrm>
        </p:spPr>
        <p:txBody>
          <a:bodyPr>
            <a:normAutofit lnSpcReduction="20000"/>
          </a:bodyPr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solidFill>
                  <a:srgbClr val="FF0000"/>
                </a:solidFill>
              </a:rPr>
              <a:t>关于图书推荐的几点说明：</a:t>
            </a:r>
            <a:endParaRPr lang="zh-CN" altLang="en-US" sz="280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>
                <a:solidFill>
                  <a:srgbClr val="FF0000"/>
                </a:solidFill>
              </a:rPr>
              <a:t>1.</a:t>
            </a:r>
            <a:r>
              <a:rPr lang="zh-CN" altLang="en-US" sz="2800">
                <a:solidFill>
                  <a:srgbClr val="FF0000"/>
                </a:solidFill>
              </a:rPr>
              <a:t>复本量</a:t>
            </a:r>
            <a:endParaRPr lang="zh-CN" altLang="en-US" sz="280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/>
              <a:t>同一种书购买几本即称复本量。经费有限的情况下复本量越少，购买的品种就越多。我馆目前为</a:t>
            </a:r>
            <a:r>
              <a:rPr lang="en-US" altLang="zh-CN" sz="2800"/>
              <a:t>1-3</a:t>
            </a:r>
            <a:r>
              <a:rPr lang="zh-CN" altLang="en-US" sz="2800"/>
              <a:t>本，较贵重或专业性过强的为</a:t>
            </a:r>
            <a:r>
              <a:rPr lang="en-US" altLang="zh-CN" sz="2800"/>
              <a:t>1</a:t>
            </a:r>
            <a:r>
              <a:rPr lang="zh-CN" altLang="en-US" sz="2800"/>
              <a:t>本，学生学习用书为</a:t>
            </a:r>
            <a:r>
              <a:rPr lang="en-US" altLang="zh-CN" sz="2800"/>
              <a:t>3</a:t>
            </a:r>
            <a:r>
              <a:rPr lang="zh-CN" altLang="en-US" sz="2800"/>
              <a:t>本，其他的</a:t>
            </a:r>
            <a:r>
              <a:rPr lang="en-US" altLang="zh-CN" sz="2800"/>
              <a:t>2</a:t>
            </a:r>
            <a:r>
              <a:rPr lang="zh-CN" altLang="en-US" sz="2800"/>
              <a:t>本。但在使用过程中会针对读者借阅需求量大的再做补充复本。老师们在选书时可以忽略复本量，也可以根自己的判断标注。</a:t>
            </a:r>
            <a:endParaRPr lang="zh-CN" altLang="en-US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8140" y="735648"/>
            <a:ext cx="8229600" cy="1143000"/>
          </a:xfrm>
        </p:spPr>
        <p:txBody>
          <a:bodyPr>
            <a:normAutofit fontScale="90000"/>
          </a:bodyPr>
          <a:p>
            <a:r>
              <a:rPr lang="zh-CN" altLang="en-US" b="1" dirty="0">
                <a:sym typeface="+mn-ea"/>
              </a:rPr>
              <a:t>图书馆文献资源服务说明</a:t>
            </a:r>
            <a:br>
              <a:rPr lang="zh-CN" altLang="en-US"/>
            </a:br>
            <a:br>
              <a:rPr lang="zh-CN" altLang="en-US" dirty="0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39455" cy="4526280"/>
          </a:xfrm>
        </p:spPr>
        <p:txBody>
          <a:bodyPr>
            <a:normAutofit lnSpcReduction="10000"/>
          </a:bodyPr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>
                <a:solidFill>
                  <a:srgbClr val="FF0000"/>
                </a:solidFill>
              </a:rPr>
              <a:t>2.</a:t>
            </a:r>
            <a:r>
              <a:rPr lang="zh-CN" altLang="en-US" sz="2800">
                <a:solidFill>
                  <a:srgbClr val="FF0000"/>
                </a:solidFill>
              </a:rPr>
              <a:t>查重问题</a:t>
            </a:r>
            <a:endParaRPr lang="zh-CN" altLang="en-US" sz="280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/>
              <a:t>老师选书时不用考虑该书图书馆是否已有，我们会查重筛选。</a:t>
            </a:r>
            <a:endParaRPr lang="zh-CN" altLang="en-US" sz="280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>
                <a:solidFill>
                  <a:srgbClr val="FF0000"/>
                </a:solidFill>
              </a:rPr>
              <a:t>3.</a:t>
            </a:r>
            <a:r>
              <a:rPr lang="zh-CN" altLang="en-US" sz="2800">
                <a:solidFill>
                  <a:srgbClr val="FF0000"/>
                </a:solidFill>
              </a:rPr>
              <a:t>采访软件学生可以用吗？</a:t>
            </a:r>
            <a:endParaRPr lang="zh-CN" altLang="en-US" sz="280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/>
              <a:t>所有的图书推荐途径学生都可以参与，请各学院通知本院学生各种推荐途径和方法。但要注意智能采访软件各学院使用的是统一的帐号和密码。</a:t>
            </a:r>
            <a:endParaRPr lang="zh-CN" altLang="en-US" sz="280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45820"/>
            <a:ext cx="8229600" cy="901700"/>
          </a:xfrm>
        </p:spPr>
        <p:txBody>
          <a:bodyPr>
            <a:normAutofit fontScale="90000"/>
          </a:bodyPr>
          <a:p>
            <a:r>
              <a:rPr lang="zh-CN" altLang="en-US" b="1" dirty="0">
                <a:sym typeface="+mn-ea"/>
              </a:rPr>
              <a:t>图书馆文献资源服务说明</a:t>
            </a:r>
            <a:br>
              <a:rPr lang="zh-CN" altLang="en-US"/>
            </a:br>
            <a:br>
              <a:rPr lang="zh-CN" altLang="en-US" dirty="0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49615" cy="4526280"/>
          </a:xfrm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800">
                <a:solidFill>
                  <a:srgbClr val="FF0000"/>
                </a:solidFill>
              </a:rPr>
              <a:t>4.</a:t>
            </a:r>
            <a:r>
              <a:rPr lang="zh-CN" altLang="en-US" sz="2800">
                <a:solidFill>
                  <a:srgbClr val="FF0000"/>
                </a:solidFill>
              </a:rPr>
              <a:t>什么书都可以推荐吗？</a:t>
            </a:r>
            <a:endParaRPr lang="zh-CN" altLang="en-US" sz="280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/>
              <a:t>以本学院教学、科研及课外学习用书为主，其他专业学科的认为是好书也可以推荐。低幼读物、生活类图书等相关图书之前已经根据读者推荐有了部分收藏，所在除非特殊需要一般不再购买。</a:t>
            </a:r>
            <a:endParaRPr lang="zh-CN" altLang="en-US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6883"/>
            <a:ext cx="8229600" cy="1143000"/>
          </a:xfrm>
        </p:spPr>
        <p:txBody>
          <a:bodyPr>
            <a:normAutofit fontScale="90000"/>
          </a:bodyPr>
          <a:p>
            <a:r>
              <a:rPr lang="zh-CN" altLang="en-US" b="1" dirty="0">
                <a:sym typeface="+mn-ea"/>
              </a:rPr>
              <a:t>图书馆文献资源服务说明</a:t>
            </a:r>
            <a:br>
              <a:rPr lang="zh-CN" altLang="en-US" dirty="0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67090" cy="4526280"/>
          </a:xfrm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>
                <a:solidFill>
                  <a:srgbClr val="FF0000"/>
                </a:solidFill>
              </a:rPr>
              <a:t>5.</a:t>
            </a:r>
            <a:r>
              <a:rPr lang="zh-CN" altLang="en-US">
                <a:solidFill>
                  <a:srgbClr val="FF0000"/>
                </a:solidFill>
              </a:rPr>
              <a:t>很贵的书可以买吗？总共让推荐多少钱的？</a:t>
            </a:r>
            <a:endParaRPr lang="zh-CN" altLang="en-US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只要是有价值的好书，老师们都能推荐，如果经费有限当年无法购买，我们会保留推荐书目，申请经费推迟到下一年。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ym typeface="+mn-ea"/>
              </a:rPr>
              <a:t>图书馆文献资源服务说明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p>
            <a:r>
              <a:rPr lang="en-US" altLang="zh-CN" sz="4000">
                <a:solidFill>
                  <a:srgbClr val="FF0000"/>
                </a:solidFill>
              </a:rPr>
              <a:t>6.</a:t>
            </a:r>
            <a:r>
              <a:rPr lang="zh-CN" altLang="en-US" sz="4000">
                <a:solidFill>
                  <a:srgbClr val="FF0000"/>
                </a:solidFill>
              </a:rPr>
              <a:t>外文原版书购买问题</a:t>
            </a:r>
            <a:endParaRPr lang="zh-CN" altLang="en-US"/>
          </a:p>
          <a:p>
            <a:r>
              <a:rPr lang="en-US" altLang="zh-CN"/>
              <a:t>(1)</a:t>
            </a:r>
            <a:r>
              <a:rPr lang="zh-CN" altLang="en-US"/>
              <a:t>五楼北外文书库全部实现开放自助借还，目前总量1.3万多册，其中约七千册是国外出版的外文原版书，早年由外语系老师配合挑选的，内容涉及各个学科；约六千册是国内直接引进出版的外文影印版图书，内容也涉及各个学科；</a:t>
            </a:r>
            <a:endParaRPr lang="zh-CN" altLang="en-US"/>
          </a:p>
          <a:p>
            <a:r>
              <a:rPr lang="en-US" altLang="zh-CN"/>
              <a:t>(2)</a:t>
            </a:r>
            <a:r>
              <a:rPr lang="zh-CN" altLang="en-US"/>
              <a:t>由于外文原版书比较贵重，购买方式特殊，近几年图书馆没有被分配外文原版书的预算。如果老师有需求，请平时注意搜集提供推荐书目报给图书馆，我们根据老师推荐的书目向学校申请外文原版书购买经费。</a:t>
            </a:r>
            <a:endParaRPr lang="zh-CN" altLang="en-US"/>
          </a:p>
          <a:p>
            <a:r>
              <a:rPr lang="en-US" altLang="zh-CN"/>
              <a:t>(3)</a:t>
            </a:r>
            <a:r>
              <a:rPr lang="zh-CN" altLang="en-US"/>
              <a:t>我馆购买的电子资源中有</a:t>
            </a:r>
            <a:r>
              <a:rPr lang="zh-CN" altLang="en-US">
                <a:solidFill>
                  <a:srgbClr val="FF0000"/>
                </a:solidFill>
              </a:rPr>
              <a:t>《数图外文电子图书》</a:t>
            </a:r>
            <a:r>
              <a:rPr lang="zh-CN" altLang="en-US"/>
              <a:t>，是原版外文书的电子版，可以作为补充。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8163"/>
            <a:ext cx="8229600" cy="1143000"/>
          </a:xfrm>
        </p:spPr>
        <p:txBody>
          <a:bodyPr>
            <a:normAutofit fontScale="90000"/>
          </a:bodyPr>
          <a:p>
            <a:r>
              <a:rPr lang="zh-CN" altLang="en-US" b="1" dirty="0">
                <a:sym typeface="+mn-ea"/>
              </a:rPr>
              <a:t>图书馆文献资源服务说明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文献资源建设需要平时的不断积累，从订购到入库上架，是一个繁琐、复杂的过程，需要一定的周期。如有某方面文献需求，请读者务必根据教学发展计划、科研发展方向提前进行推荐！特别急需的特定图书，可以进行标注或单独提出，会针对此类需求进行特别处理。</a:t>
            </a:r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ym typeface="+mn-ea"/>
              </a:rPr>
              <a:t>图书馆文献资源服务说明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90" y="2950210"/>
            <a:ext cx="8229600" cy="1311275"/>
          </a:xfrm>
        </p:spPr>
        <p:txBody>
          <a:bodyPr/>
          <a:p>
            <a:r>
              <a:rPr lang="zh-CN" altLang="en-US" sz="4400" b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uFillTx/>
              </a:rPr>
              <a:t>图书馆感谢您的帮助和支持。</a:t>
            </a:r>
            <a:endParaRPr lang="zh-CN" altLang="en-US" sz="4400" b="1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60000" endA="900" endPos="58000" dir="5400000" sy="-100000" algn="bl" rotWithShape="0"/>
              </a:effectLst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ym typeface="+mn-ea"/>
              </a:rPr>
              <a:t>图书馆文献资源服务说明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电子资源服务介绍：</a:t>
            </a:r>
            <a:endParaRPr lang="zh-CN" altLang="en-US" sz="280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/>
              <a:t>一、内容：图书馆门户网站左下方为我校可以使用的数据库资源。包含以下：</a:t>
            </a:r>
            <a:endParaRPr lang="zh-CN" altLang="en-US" sz="280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FF0000"/>
                </a:solidFill>
              </a:rPr>
              <a:t>“购买数据库”</a:t>
            </a:r>
            <a:r>
              <a:rPr lang="zh-CN" altLang="en-US" sz="2800"/>
              <a:t>是已正式订购的数据库资源；</a:t>
            </a:r>
            <a:endParaRPr lang="zh-CN" altLang="en-US" sz="280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FF0000"/>
                </a:solidFill>
              </a:rPr>
              <a:t>“试用数据库”</a:t>
            </a:r>
            <a:r>
              <a:rPr lang="zh-CN" altLang="en-US" sz="2800"/>
              <a:t>是我校申请试用的数据库资源，有试用周期；</a:t>
            </a:r>
            <a:endParaRPr lang="zh-CN" altLang="en-US" sz="280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FF0000"/>
                </a:solidFill>
              </a:rPr>
              <a:t>“开放性资源”</a:t>
            </a:r>
            <a:r>
              <a:rPr lang="zh-CN" altLang="en-US" sz="2800"/>
              <a:t>是图书馆推荐的在互联网上可开放获取的资源链接</a:t>
            </a:r>
            <a:endParaRPr lang="zh-CN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565" y="581343"/>
            <a:ext cx="8229600" cy="1143000"/>
          </a:xfrm>
        </p:spPr>
        <p:txBody>
          <a:bodyPr>
            <a:normAutofit fontScale="90000"/>
          </a:bodyPr>
          <a:p>
            <a:r>
              <a:rPr lang="zh-CN" altLang="en-US" b="1" dirty="0">
                <a:sym typeface="+mn-ea"/>
              </a:rPr>
              <a:t>图书馆文献资源服务说明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3" name="内容占位符 -214748262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780" y="1600200"/>
            <a:ext cx="7075170" cy="4526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345" y="954723"/>
            <a:ext cx="8229600" cy="1143000"/>
          </a:xfrm>
        </p:spPr>
        <p:txBody>
          <a:bodyPr>
            <a:normAutofit fontScale="90000"/>
          </a:bodyPr>
          <a:p>
            <a:r>
              <a:rPr lang="zh-CN" altLang="en-US" b="1" dirty="0">
                <a:sym typeface="+mn-ea"/>
              </a:rPr>
              <a:t>图书馆文献资源服务说明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44955"/>
            <a:ext cx="8229600" cy="4525963"/>
          </a:xfrm>
        </p:spPr>
        <p:txBody>
          <a:bodyPr>
            <a:noAutofit/>
          </a:bodyPr>
          <a:p>
            <a:pPr marL="0" indent="0">
              <a:buNone/>
            </a:pPr>
            <a:endParaRPr lang="zh-CN" altLang="en-US" sz="250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sz="2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二、</a:t>
            </a:r>
            <a:r>
              <a:rPr lang="zh-CN" altLang="en-US" sz="2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使用方法</a:t>
            </a:r>
            <a:endParaRPr lang="zh-CN" altLang="en-US" sz="2200">
              <a:solidFill>
                <a:schemeClr val="tx1"/>
              </a:solidFill>
              <a:uFillTx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200">
                <a:solidFill>
                  <a:schemeClr val="tx1"/>
                </a:solidFill>
                <a:uFillTx/>
              </a:rPr>
              <a:t>1.</a:t>
            </a:r>
            <a:r>
              <a:rPr lang="zh-CN" altLang="en-US" sz="2200">
                <a:solidFill>
                  <a:schemeClr val="tx1"/>
                </a:solidFill>
                <a:uFillTx/>
              </a:rPr>
              <a:t>在校园网内使用时直接点击打开使用，不需要输入账号密码。</a:t>
            </a:r>
            <a:endParaRPr lang="zh-CN" altLang="en-US" sz="2200">
              <a:solidFill>
                <a:schemeClr val="tx1"/>
              </a:solidFill>
              <a:uFillTx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200">
                <a:solidFill>
                  <a:schemeClr val="tx1"/>
                </a:solidFill>
                <a:uFillTx/>
              </a:rPr>
              <a:t>2.</a:t>
            </a:r>
            <a:r>
              <a:rPr lang="zh-CN" altLang="en-US" sz="2200">
                <a:solidFill>
                  <a:schemeClr val="tx1"/>
                </a:solidFill>
                <a:uFillTx/>
              </a:rPr>
              <a:t>在校园网以外也可以实现校外远程访问，以“中国知网”为例。</a:t>
            </a:r>
            <a:endParaRPr lang="zh-CN" altLang="en-US" sz="2200">
              <a:solidFill>
                <a:schemeClr val="tx1"/>
              </a:solidFill>
              <a:uFillTx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200">
                <a:solidFill>
                  <a:schemeClr val="tx1"/>
                </a:solidFill>
                <a:uFillTx/>
              </a:rPr>
              <a:t>（</a:t>
            </a:r>
            <a:r>
              <a:rPr lang="en-US" altLang="zh-CN" sz="2200">
                <a:solidFill>
                  <a:schemeClr val="tx1"/>
                </a:solidFill>
                <a:uFillTx/>
              </a:rPr>
              <a:t>1</a:t>
            </a:r>
            <a:r>
              <a:rPr lang="zh-CN" altLang="en-US" sz="2200">
                <a:solidFill>
                  <a:schemeClr val="tx1"/>
                </a:solidFill>
                <a:uFillTx/>
              </a:rPr>
              <a:t>）点开“CNKI跨库检索”，打开知网资源详情页面；</a:t>
            </a:r>
            <a:endParaRPr lang="zh-CN" altLang="en-US" sz="2200">
              <a:solidFill>
                <a:schemeClr val="tx1"/>
              </a:solidFill>
              <a:uFillTx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200">
                <a:solidFill>
                  <a:schemeClr val="tx1"/>
                </a:solidFill>
                <a:uFillTx/>
              </a:rPr>
              <a:t>（2）在“资源地址”栏目下点击“校外远程”，进入易享平台；</a:t>
            </a:r>
            <a:endParaRPr lang="zh-CN" altLang="en-US" sz="2200">
              <a:solidFill>
                <a:schemeClr val="tx1"/>
              </a:solidFill>
              <a:uFillTx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200">
                <a:solidFill>
                  <a:schemeClr val="tx1"/>
                </a:solidFill>
                <a:uFillTx/>
              </a:rPr>
              <a:t>（3）在右侧“成员账号”中输入</a:t>
            </a:r>
            <a:r>
              <a:rPr lang="zh-CN" altLang="en-US" sz="2200">
                <a:solidFill>
                  <a:srgbClr val="FF0000"/>
                </a:solidFill>
                <a:uFillTx/>
              </a:rPr>
              <a:t>工号</a:t>
            </a:r>
            <a:r>
              <a:rPr lang="zh-CN" altLang="en-US" sz="2200">
                <a:solidFill>
                  <a:schemeClr val="tx1"/>
                </a:solidFill>
                <a:uFillTx/>
              </a:rPr>
              <a:t>，“成员密码”处输入密码（初始密码6个0）登录，即可使用。</a:t>
            </a:r>
            <a:endParaRPr lang="zh-CN" altLang="en-US" sz="220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715" y="845503"/>
            <a:ext cx="8229600" cy="1143000"/>
          </a:xfrm>
        </p:spPr>
        <p:txBody>
          <a:bodyPr>
            <a:normAutofit fontScale="90000"/>
          </a:bodyPr>
          <a:p>
            <a:r>
              <a:rPr lang="zh-CN" altLang="en-US" b="1" dirty="0">
                <a:sym typeface="+mn-ea"/>
              </a:rPr>
              <a:t>图书馆文献资源服务说明</a:t>
            </a:r>
            <a:br>
              <a:rPr lang="zh-CN" altLang="en-US"/>
            </a:br>
            <a:br>
              <a:rPr lang="zh-CN" altLang="en-US"/>
            </a:br>
            <a:endParaRPr lang="zh-CN" altLang="en-US"/>
          </a:p>
        </p:txBody>
      </p:sp>
      <p:pic>
        <p:nvPicPr>
          <p:cNvPr id="3" name="图片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100" y="1600200"/>
            <a:ext cx="7820660" cy="46647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60388"/>
            <a:ext cx="8229600" cy="1143000"/>
          </a:xfrm>
        </p:spPr>
        <p:txBody>
          <a:bodyPr>
            <a:normAutofit fontScale="90000"/>
          </a:bodyPr>
          <a:p>
            <a:r>
              <a:rPr lang="zh-CN" altLang="en-US" b="1" dirty="0">
                <a:sym typeface="+mn-ea"/>
              </a:rPr>
              <a:t>图书馆文献资源服务说明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3" name="图片 7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8590"/>
            <a:ext cx="8229600" cy="4932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8"/>
            <a:ext cx="8229600" cy="1143000"/>
          </a:xfrm>
        </p:spPr>
        <p:txBody>
          <a:bodyPr>
            <a:normAutofit fontScale="90000"/>
          </a:bodyPr>
          <a:p>
            <a:r>
              <a:rPr lang="zh-CN" altLang="en-US" b="1" dirty="0">
                <a:sym typeface="+mn-ea"/>
              </a:rPr>
              <a:t>图书馆文献资源服务说明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</a:rPr>
              <a:t>三、在移动终端（手机、平板等设备）可下载使用的资源（在手机应用商店里搜）：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>
                <a:solidFill>
                  <a:schemeClr val="tx1"/>
                </a:solidFill>
                <a:uFillTx/>
              </a:rPr>
              <a:t>1.</a:t>
            </a:r>
            <a:r>
              <a:rPr lang="zh-CN" altLang="en-US" sz="2400">
                <a:solidFill>
                  <a:schemeClr val="tx1"/>
                </a:solidFill>
                <a:uFillTx/>
              </a:rPr>
              <a:t>“超星学习通”（用户名为工号，初始密码6个0）；</a:t>
            </a:r>
            <a:endParaRPr lang="zh-CN" altLang="en-US" sz="2400">
              <a:solidFill>
                <a:schemeClr val="tx1"/>
              </a:solidFill>
              <a:uFillTx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400">
                <a:solidFill>
                  <a:schemeClr val="tx1"/>
                </a:solidFill>
                <a:uFillTx/>
              </a:rPr>
              <a:t>2.</a:t>
            </a:r>
            <a:r>
              <a:rPr lang="zh-CN" altLang="en-US" sz="2400">
                <a:solidFill>
                  <a:schemeClr val="tx1"/>
                </a:solidFill>
                <a:uFillTx/>
              </a:rPr>
              <a:t>“读览天下 机构版”（账号：zznu，密码123456）。</a:t>
            </a:r>
            <a:endParaRPr lang="zh-CN" altLang="en-US" sz="240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70548"/>
            <a:ext cx="8229600" cy="1143000"/>
          </a:xfrm>
        </p:spPr>
        <p:txBody>
          <a:bodyPr>
            <a:normAutofit fontScale="90000"/>
          </a:bodyPr>
          <a:p>
            <a:r>
              <a:rPr lang="zh-CN" altLang="en-US" b="1" dirty="0">
                <a:sym typeface="+mn-ea"/>
              </a:rPr>
              <a:t>图书馆文献资源服务说明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四、服务（培训、辅导、咨询）</a:t>
            </a:r>
            <a:endParaRPr lang="zh-CN" altLang="en-US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1、</a:t>
            </a:r>
            <a:r>
              <a:rPr lang="zh-CN" altLang="en-US">
                <a:solidFill>
                  <a:srgbClr val="FF0000"/>
                </a:solidFill>
              </a:rPr>
              <a:t>每周四下午2:30-5:00</a:t>
            </a:r>
            <a:r>
              <a:rPr lang="zh-CN" altLang="en-US"/>
              <a:t>在二楼西电子阅览室安排馆员进行数据库使用知识培训或辅导，读者有问题咨询的欢迎前来。</a:t>
            </a:r>
            <a:endParaRPr lang="zh-CN" altLang="en-US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2、开通有</a:t>
            </a:r>
            <a:r>
              <a:rPr lang="zh-CN" altLang="en-US">
                <a:solidFill>
                  <a:srgbClr val="FF0000"/>
                </a:solidFill>
              </a:rPr>
              <a:t>中外文电子文献咨询QQ群</a:t>
            </a:r>
            <a:r>
              <a:rPr lang="zh-CN" altLang="en-US"/>
              <a:t>（群名：郑州师范教师服务群 </a:t>
            </a:r>
            <a:r>
              <a:rPr lang="zh-CN" altLang="en-US">
                <a:solidFill>
                  <a:srgbClr val="FF0000"/>
                </a:solidFill>
              </a:rPr>
              <a:t>588348078）</a:t>
            </a:r>
            <a:r>
              <a:rPr lang="zh-CN" altLang="en-US"/>
              <a:t>，方便即时交流，如您有任何文献需求可以在群内咨询，有专人响应，群名片构成是：学院或部门+姓名； </a:t>
            </a:r>
            <a:endParaRPr lang="zh-CN" altLang="en-US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3、图书馆一直欢迎各位读者推荐所需数据库资源，如有推荐请发至邮箱</a:t>
            </a:r>
            <a:r>
              <a:rPr lang="zh-CN" altLang="en-US">
                <a:solidFill>
                  <a:srgbClr val="FF0000"/>
                </a:solidFill>
              </a:rPr>
              <a:t>tsgkejibu@163.com</a:t>
            </a:r>
            <a:r>
              <a:rPr lang="zh-CN" altLang="en-US"/>
              <a:t>或在二楼大厅《读者文献需求统计表》中进行填写；</a:t>
            </a:r>
            <a:endParaRPr lang="zh-CN" altLang="en-US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/>
              <a:t>如您数据库资源使用过程中有什么意见和建议，请联系科技部：</a:t>
            </a:r>
            <a:r>
              <a:rPr lang="zh-CN" altLang="en-US">
                <a:solidFill>
                  <a:srgbClr val="FF0000"/>
                </a:solidFill>
              </a:rPr>
              <a:t>65501572。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SLIDE_MODEL_TYPE" val="timeline"/>
</p:tagLst>
</file>

<file path=ppt/tags/tag3.xml><?xml version="1.0" encoding="utf-8"?>
<p:tagLst xmlns:p="http://schemas.openxmlformats.org/presentationml/2006/main">
  <p:tag name="KSO_WM_DOC_GUID" val="{1d7a7eda-95b6-46a5-8065-a3a256fa6e0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2887</Words>
  <Application>WPS 演示</Application>
  <PresentationFormat>全屏显示(4:3)</PresentationFormat>
  <Paragraphs>180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Arial Unicode MS</vt:lpstr>
      <vt:lpstr>楷体_GB2312</vt:lpstr>
      <vt:lpstr>新宋体</vt:lpstr>
      <vt:lpstr>Office 主题</vt:lpstr>
      <vt:lpstr>图书馆文献资源服务说明 </vt:lpstr>
      <vt:lpstr>图书馆文献资源服务说明</vt:lpstr>
      <vt:lpstr>图书馆文献资源服务说明</vt:lpstr>
      <vt:lpstr>图书馆文献资源服务说明 </vt:lpstr>
      <vt:lpstr>图书馆文献资源服务说明 </vt:lpstr>
      <vt:lpstr>图书馆文献资源服务说明  </vt:lpstr>
      <vt:lpstr>图书馆文献资源服务说明 </vt:lpstr>
      <vt:lpstr>图书馆文献资源服务说明 </vt:lpstr>
      <vt:lpstr>图书馆文献资源服务说明 </vt:lpstr>
      <vt:lpstr>图书馆文献资源服务说明 </vt:lpstr>
      <vt:lpstr>图书馆文献资源服务说明 </vt:lpstr>
      <vt:lpstr>图书馆文献资源服务说明 </vt:lpstr>
      <vt:lpstr>图书馆文献资源服务说明</vt:lpstr>
      <vt:lpstr>图书馆文献资源服务说明</vt:lpstr>
      <vt:lpstr>图书馆文献资源服务说明</vt:lpstr>
      <vt:lpstr>图书馆文献资源服务说明</vt:lpstr>
      <vt:lpstr>图书馆文献资源服务说明</vt:lpstr>
      <vt:lpstr>图书馆文献资源服务说明</vt:lpstr>
      <vt:lpstr>图书馆文献资源服务说明</vt:lpstr>
      <vt:lpstr>另推荐书目格式</vt:lpstr>
      <vt:lpstr>图书馆文献资源服务说明 </vt:lpstr>
      <vt:lpstr>图书馆文献资源服务说明</vt:lpstr>
      <vt:lpstr>图书馆文献资源服务说明  </vt:lpstr>
      <vt:lpstr>图书馆文献资源服务说明  </vt:lpstr>
      <vt:lpstr>图书馆文献资源服务说明  </vt:lpstr>
      <vt:lpstr>图书馆文献资源服务说明 </vt:lpstr>
      <vt:lpstr>图书馆文献资源服务说明</vt:lpstr>
      <vt:lpstr>PowerPoint 演示文稿</vt:lpstr>
      <vt:lpstr>图书馆文献资源服务说明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图书馆关于推荐图书的服务说明 </dc:title>
  <dc:creator>user</dc:creator>
  <cp:lastModifiedBy>Administrator</cp:lastModifiedBy>
  <cp:revision>76</cp:revision>
  <dcterms:created xsi:type="dcterms:W3CDTF">2019-04-09T00:55:00Z</dcterms:created>
  <dcterms:modified xsi:type="dcterms:W3CDTF">2019-04-16T02:41:01Z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